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7" r:id="rId8"/>
    <p:sldId id="260" r:id="rId9"/>
    <p:sldId id="264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3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2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4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3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7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3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6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60A2E-C709-43B4-8673-F38EB84CC49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912E2-D402-4CFB-A67B-86E65D6FB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4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Classroom Dynamics:  How to Better Support Underrepresented Students by Better Understanding “</a:t>
            </a:r>
            <a:r>
              <a:rPr lang="en-US" sz="5300" dirty="0" err="1" smtClean="0"/>
              <a:t>Microaggressions</a:t>
            </a:r>
            <a:r>
              <a:rPr lang="en-US" sz="5300" dirty="0" smtClean="0"/>
              <a:t>.”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>
                <a:latin typeface="Bradley Hand ITC" panose="03070402050302030203" pitchFamily="66" charset="0"/>
              </a:rPr>
              <a:t>College of the Redwoods</a:t>
            </a:r>
            <a:endParaRPr lang="en-US" sz="40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61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Microaggressions</a:t>
            </a:r>
            <a:r>
              <a:rPr lang="en-US" dirty="0" smtClean="0"/>
              <a:t> and unconscious bias cause more harm when committed by those who have power.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75" y="1776412"/>
            <a:ext cx="32956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06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</a:t>
            </a:r>
            <a:r>
              <a:rPr lang="en-US" dirty="0" err="1" smtClean="0"/>
              <a:t>microaggressions</a:t>
            </a:r>
            <a:r>
              <a:rPr lang="en-US" dirty="0" smtClean="0"/>
              <a:t> come from people who hold </a:t>
            </a:r>
            <a:r>
              <a:rPr lang="en-US" b="1" dirty="0" smtClean="0"/>
              <a:t>institutional</a:t>
            </a:r>
            <a:r>
              <a:rPr lang="en-US" dirty="0" smtClean="0"/>
              <a:t> power?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667" y="2454943"/>
            <a:ext cx="2732442" cy="2956154"/>
          </a:xfrm>
        </p:spPr>
      </p:pic>
    </p:spTree>
    <p:extLst>
      <p:ext uri="{BB962C8B-B14F-4D97-AF65-F5344CB8AC3E}">
        <p14:creationId xmlns:p14="http://schemas.microsoft.com/office/powerpoint/2010/main" val="1120028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tools to control and diminish </a:t>
            </a:r>
            <a:r>
              <a:rPr lang="en-US" dirty="0" err="1" smtClean="0"/>
              <a:t>microaggressions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mindful of it.</a:t>
            </a:r>
          </a:p>
          <a:p>
            <a:r>
              <a:rPr lang="en-US" dirty="0" smtClean="0"/>
              <a:t>Listen to students’ experience and learn.</a:t>
            </a:r>
          </a:p>
          <a:p>
            <a:r>
              <a:rPr lang="en-US" dirty="0" smtClean="0"/>
              <a:t>Apologize when necessary.</a:t>
            </a:r>
          </a:p>
          <a:p>
            <a:r>
              <a:rPr lang="en-US" dirty="0" smtClean="0"/>
              <a:t>Don’t tolerate it from others.</a:t>
            </a:r>
          </a:p>
          <a:p>
            <a:r>
              <a:rPr lang="en-US" dirty="0" smtClean="0"/>
              <a:t>Practice “Welcoming Engagement” with students:  Form relationships with underrepresented students outside the classroom.  Show them you authentically care about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3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10879"/>
              </p:ext>
            </p:extLst>
          </p:nvPr>
        </p:nvGraphicFramePr>
        <p:xfrm>
          <a:off x="2745581" y="4001294"/>
          <a:ext cx="670083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ackager Shell Object" showAsIcon="1" r:id="rId3" imgW="6701400" imgH="550800" progId="Package">
                  <p:embed/>
                </p:oleObj>
              </mc:Choice>
              <mc:Fallback>
                <p:oleObj name="Packager Shell Object" showAsIcon="1" r:id="rId3" imgW="6701400" imgH="550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5581" y="4001294"/>
                        <a:ext cx="6700838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80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stood out for you in this video clip?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8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Microaggressions</a:t>
            </a:r>
            <a:r>
              <a:rPr lang="en-US" dirty="0" smtClean="0"/>
              <a:t>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Outside of our conscious awareness.</a:t>
            </a:r>
          </a:p>
          <a:p>
            <a:r>
              <a:rPr lang="en-US" dirty="0" smtClean="0"/>
              <a:t>Most damaging when they are hidden &amp; non-intentional forms of bias.</a:t>
            </a:r>
          </a:p>
          <a:p>
            <a:r>
              <a:rPr lang="en-US" dirty="0" smtClean="0"/>
              <a:t>Constant, continual and cumulative.</a:t>
            </a:r>
          </a:p>
          <a:p>
            <a:r>
              <a:rPr lang="en-US" dirty="0" smtClean="0"/>
              <a:t>Are hard to prove and quantify.</a:t>
            </a:r>
          </a:p>
          <a:p>
            <a:r>
              <a:rPr lang="en-US" dirty="0" smtClean="0"/>
              <a:t>Often come from well-intentioned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13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</a:t>
            </a:r>
            <a:r>
              <a:rPr lang="en-US" dirty="0" err="1" smtClean="0"/>
              <a:t>microaggressions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Microaggressions</a:t>
            </a:r>
            <a:r>
              <a:rPr lang="en-US" dirty="0" smtClean="0"/>
              <a:t> are subtle, offensive comments or actions directed at an underrepresented group that is often unintentional or unconsciously reinforces a stereotype.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7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possible </a:t>
            </a:r>
            <a:r>
              <a:rPr lang="en-US" dirty="0" err="1" smtClean="0"/>
              <a:t>microaggressions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“What country are you from?” </a:t>
            </a:r>
          </a:p>
          <a:p>
            <a:r>
              <a:rPr lang="en-US" dirty="0" smtClean="0"/>
              <a:t>“You don’t talk like a Black person.”</a:t>
            </a:r>
          </a:p>
          <a:p>
            <a:r>
              <a:rPr lang="en-US" dirty="0" smtClean="0"/>
              <a:t>“You speak English so well—without an accent.”</a:t>
            </a:r>
          </a:p>
          <a:p>
            <a:r>
              <a:rPr lang="en-US" dirty="0" smtClean="0"/>
              <a:t>“Did you steal my item?”</a:t>
            </a:r>
          </a:p>
          <a:p>
            <a:r>
              <a:rPr lang="en-US" dirty="0" smtClean="0"/>
              <a:t>“Your husband is so lucky.”</a:t>
            </a:r>
          </a:p>
          <a:p>
            <a:r>
              <a:rPr lang="en-US" dirty="0" smtClean="0"/>
              <a:t>“Honey.”</a:t>
            </a:r>
          </a:p>
          <a:p>
            <a:r>
              <a:rPr lang="en-US" dirty="0" smtClean="0"/>
              <a:t>“I’ll call you what I feel comfortable calling you.”</a:t>
            </a:r>
          </a:p>
          <a:p>
            <a:r>
              <a:rPr lang="en-US" dirty="0" smtClean="0"/>
              <a:t>“My best friends are…”</a:t>
            </a:r>
          </a:p>
          <a:p>
            <a:r>
              <a:rPr lang="en-US" dirty="0" smtClean="0"/>
              <a:t>“It’s just a joke.”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6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microaggressions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acknowledging someone.</a:t>
            </a:r>
          </a:p>
          <a:p>
            <a:r>
              <a:rPr lang="en-US" dirty="0" smtClean="0"/>
              <a:t>Not including some in the conversation based on race.</a:t>
            </a:r>
          </a:p>
          <a:p>
            <a:r>
              <a:rPr lang="en-US" dirty="0" smtClean="0"/>
              <a:t>Speaking over someone.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4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 don’t have hidden biases.  I certainly don’t allow biases to interfere with my teaching.  If I did, that would make me a bad person and a bad instructor.”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319010"/>
              </p:ext>
            </p:extLst>
          </p:nvPr>
        </p:nvGraphicFramePr>
        <p:xfrm>
          <a:off x="3487644" y="4001294"/>
          <a:ext cx="46609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ackager Shell Object" showAsIcon="1" r:id="rId3" imgW="4661280" imgH="550800" progId="Package">
                  <p:embed/>
                </p:oleObj>
              </mc:Choice>
              <mc:Fallback>
                <p:oleObj name="Packager Shell Object" showAsIcon="1" r:id="rId3" imgW="4661280" imgH="550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7644" y="4001294"/>
                        <a:ext cx="4660900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18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Unconscious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brain develops associations and these become part of our wiring.</a:t>
            </a:r>
          </a:p>
          <a:p>
            <a:r>
              <a:rPr lang="en-US" dirty="0" smtClean="0"/>
              <a:t>We can learn to control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3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311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Office Theme</vt:lpstr>
      <vt:lpstr>Packager Shell Object</vt:lpstr>
      <vt:lpstr>  Classroom Dynamics:  How to Better Support Underrepresented Students by Better Understanding “Microaggressions.”</vt:lpstr>
      <vt:lpstr>PowerPoint Presentation</vt:lpstr>
      <vt:lpstr>What stood out for you in this video clip?</vt:lpstr>
      <vt:lpstr>Microaggressions are:</vt:lpstr>
      <vt:lpstr>What are “microaggressions”?</vt:lpstr>
      <vt:lpstr>Examples of possible microaggressions:</vt:lpstr>
      <vt:lpstr>Examples of microaggressions:</vt:lpstr>
      <vt:lpstr>“I don’t have hidden biases.  I certainly don’t allow biases to interfere with my teaching.  If I did, that would make me a bad person and a bad instructor.”</vt:lpstr>
      <vt:lpstr>Unconscious bias</vt:lpstr>
      <vt:lpstr>Microaggressions and unconscious bias cause more harm when committed by those who have power.</vt:lpstr>
      <vt:lpstr>What if microaggressions come from people who hold institutional power?</vt:lpstr>
      <vt:lpstr>Some tools to control and diminish microaggressions:</vt:lpstr>
    </vt:vector>
  </TitlesOfParts>
  <Company>Redwoods Community College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Dynamics:  How to Better Support Underrepresented Students by Better Understanding “Microaggressions.”</dc:title>
  <dc:creator>Saucedo, Renee M</dc:creator>
  <cp:lastModifiedBy>Saucedo, Renee M</cp:lastModifiedBy>
  <cp:revision>10</cp:revision>
  <dcterms:created xsi:type="dcterms:W3CDTF">2016-11-16T21:56:37Z</dcterms:created>
  <dcterms:modified xsi:type="dcterms:W3CDTF">2016-11-17T19:59:40Z</dcterms:modified>
</cp:coreProperties>
</file>